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94" r:id="rId3"/>
    <p:sldId id="285" r:id="rId4"/>
    <p:sldId id="295" r:id="rId5"/>
    <p:sldId id="297" r:id="rId6"/>
    <p:sldId id="286" r:id="rId7"/>
    <p:sldId id="287" r:id="rId8"/>
    <p:sldId id="298" r:id="rId9"/>
    <p:sldId id="300" r:id="rId10"/>
    <p:sldId id="288" r:id="rId11"/>
    <p:sldId id="302" r:id="rId12"/>
    <p:sldId id="303" r:id="rId13"/>
    <p:sldId id="304" r:id="rId14"/>
    <p:sldId id="305" r:id="rId15"/>
    <p:sldId id="289" r:id="rId16"/>
    <p:sldId id="290" r:id="rId17"/>
    <p:sldId id="291" r:id="rId18"/>
    <p:sldId id="301" r:id="rId19"/>
    <p:sldId id="29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60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311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4/8/2014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2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851648" cy="2362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 smtClean="0"/>
              <a:t>Integration</a:t>
            </a:r>
            <a:br>
              <a:rPr lang="en-US" sz="6600" dirty="0" smtClean="0"/>
            </a:br>
            <a:r>
              <a:rPr lang="en-US" sz="6600" dirty="0" smtClean="0"/>
              <a:t>Applications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438" y="384132"/>
            <a:ext cx="8229600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Center of Gravity, Centroid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317452" y="3215643"/>
                <a:ext cx="3362779" cy="92801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x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𝐴</m:t>
                          </m:r>
                        </m:den>
                      </m:f>
                      <m:nary>
                        <m:nary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.5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3.5</m:t>
                          </m:r>
                        </m:sup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7452" y="3215643"/>
                <a:ext cx="3362779" cy="92801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5068250" y="4567926"/>
                <a:ext cx="3861185" cy="7888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acc>
                      <m:r>
                        <a:rPr lang="en-US" sz="20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𝐴</m:t>
                          </m:r>
                        </m:den>
                      </m:f>
                      <m:nary>
                        <m:naryPr>
                          <m:ctrlP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.5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3.5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000" b="0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8250" y="4567926"/>
                <a:ext cx="3861185" cy="78880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5152825" y="5664672"/>
                <a:ext cx="3776610" cy="92801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acc>
                      <m:r>
                        <a:rPr lang="en-US" sz="24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𝐴</m:t>
                          </m:r>
                        </m:den>
                      </m:f>
                      <m:nary>
                        <m:naryPr>
                          <m:ctrlP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.5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3.5</m:t>
                          </m:r>
                        </m:sup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400" b="0" i="1" baseline="-25000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400" b="0" i="1" baseline="-25000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  <m:r>
                            <a:rPr lang="en-US" sz="24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𝑑𝑥</m:t>
                          </m:r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2825" y="5664672"/>
                <a:ext cx="3776610" cy="92801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78607" y="4367871"/>
            <a:ext cx="4345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Coordinates of Center of Rectangle: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60663" y="4767981"/>
                <a:ext cx="1890526" cy="879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𝑥</m:t>
                    </m:r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 ,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0663" y="4767981"/>
                <a:ext cx="1890526" cy="87992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1279035" y="5579401"/>
            <a:ext cx="2944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Area of Rectangle: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22999" y="6074651"/>
            <a:ext cx="2944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(y</a:t>
            </a:r>
            <a:r>
              <a:rPr lang="en-US" sz="2000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y</a:t>
            </a:r>
            <a:r>
              <a:rPr lang="en-US" sz="2000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)dx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07" y="1750720"/>
            <a:ext cx="425767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730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0" grpId="0"/>
      <p:bldP spid="52" grpId="0" animBg="1"/>
      <p:bldP spid="9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218" y="58761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2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6619" y="2057400"/>
            <a:ext cx="8077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Find the centroid of the deck of the ship with respect to the origin indicated.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98060" y="3215185"/>
            <a:ext cx="4667250" cy="2527756"/>
            <a:chOff x="1066800" y="3034843"/>
            <a:chExt cx="4667250" cy="2527756"/>
          </a:xfrm>
        </p:grpSpPr>
        <p:pic>
          <p:nvPicPr>
            <p:cNvPr id="27" name="Picture 26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3581399"/>
              <a:ext cx="4514850" cy="1981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066800" y="3034843"/>
              <a:ext cx="1219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(0,0)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Arrow Connector 10"/>
            <p:cNvCxnSpPr>
              <a:stCxn id="7" idx="2"/>
            </p:cNvCxnSpPr>
            <p:nvPr/>
          </p:nvCxnSpPr>
          <p:spPr>
            <a:xfrm>
              <a:off x="1676400" y="3434953"/>
              <a:ext cx="304800" cy="67984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5533883" y="3576316"/>
                <a:ext cx="3421073" cy="863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  <m:t>𝑦</m:t>
                        </m:r>
                      </m:e>
                    </m:acc>
                    <m:r>
                      <a:rPr lang="en-US" sz="24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0     (</m:t>
                    </m:r>
                    <m:r>
                      <a:rPr lang="en-US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𝑠𝑦𝑚𝑚𝑒𝑡𝑟𝑦</m:t>
                    </m:r>
                  </m:oMath>
                </a14:m>
                <a:r>
                  <a:rPr lang="en-US" sz="2400" dirty="0" smtClean="0">
                    <a:solidFill>
                      <a:schemeClr val="tx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24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883" y="3576316"/>
                <a:ext cx="3421073" cy="863634"/>
              </a:xfrm>
              <a:prstGeom prst="rect">
                <a:avLst/>
              </a:prstGeom>
              <a:blipFill rotWithShape="0">
                <a:blip r:embed="rId3"/>
                <a:stretch>
                  <a:fillRect l="-535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960725" y="2749287"/>
                <a:ext cx="16513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𝑦</m:t>
                          </m:r>
                        </m:e>
                      </m:acc>
                      <m:r>
                        <a:rPr lang="en-US" sz="24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?</m:t>
                      </m:r>
                    </m:oMath>
                  </m:oMathPara>
                </a14:m>
                <a:endParaRPr lang="en-US" sz="24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0725" y="2749287"/>
                <a:ext cx="1651348" cy="830997"/>
              </a:xfrm>
              <a:prstGeom prst="rect">
                <a:avLst/>
              </a:prstGeom>
              <a:blipFill rotWithShape="0">
                <a:blip r:embed="rId4"/>
                <a:stretch>
                  <a:fillRect b="-6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901536" y="4984461"/>
                <a:ext cx="1651348" cy="863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𝑥</m:t>
                          </m:r>
                        </m:e>
                      </m:acc>
                      <m:r>
                        <a:rPr lang="en-US" sz="24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?</m:t>
                      </m:r>
                    </m:oMath>
                  </m:oMathPara>
                </a14:m>
                <a:endParaRPr lang="en-US" sz="24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1536" y="4984461"/>
                <a:ext cx="1651348" cy="8636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191000" y="5597735"/>
                <a:ext cx="3421073" cy="863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𝑥</m:t>
                          </m:r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 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𝑠h𝑜𝑢𝑙𝑑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𝑏𝑒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𝑎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𝑏𝑖𝑡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𝑙𝑒𝑠𝑠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𝑡h𝑎𝑛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 28 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𝑓𝑡</m:t>
                      </m:r>
                    </m:oMath>
                  </m:oMathPara>
                </a14:m>
                <a:endParaRPr lang="en-US" sz="24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0" y="5597735"/>
                <a:ext cx="3421073" cy="863634"/>
              </a:xfrm>
              <a:prstGeom prst="rect">
                <a:avLst/>
              </a:prstGeom>
              <a:blipFill rotWithShape="0">
                <a:blip r:embed="rId6"/>
                <a:stretch>
                  <a:fillRect r="-35294" b="-6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108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060" y="40589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2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1634" y="1719401"/>
            <a:ext cx="8077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Find the centroid of the deck of the ship with respect to the origin indicated.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98060" y="2974419"/>
            <a:ext cx="4667250" cy="2527756"/>
            <a:chOff x="1066800" y="3034843"/>
            <a:chExt cx="4667250" cy="2527756"/>
          </a:xfrm>
        </p:grpSpPr>
        <p:pic>
          <p:nvPicPr>
            <p:cNvPr id="27" name="Picture 26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3581399"/>
              <a:ext cx="4514850" cy="1981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066800" y="3034843"/>
              <a:ext cx="1219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(0,0)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Arrow Connector 10"/>
            <p:cNvCxnSpPr>
              <a:stCxn id="7" idx="2"/>
            </p:cNvCxnSpPr>
            <p:nvPr/>
          </p:nvCxnSpPr>
          <p:spPr>
            <a:xfrm>
              <a:off x="1676400" y="3434953"/>
              <a:ext cx="304800" cy="67984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273353" y="2677088"/>
                <a:ext cx="3421706" cy="92801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x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𝐴</m:t>
                          </m:r>
                        </m:den>
                      </m:f>
                      <m:nary>
                        <m:nary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5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3353" y="2677088"/>
                <a:ext cx="3421706" cy="92801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529416" y="4282811"/>
            <a:ext cx="304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From Homework #7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= 433.6735 ft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546476" y="5378462"/>
                <a:ext cx="3109441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n-US" sz="2000" b="0" i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 −</m:t>
                      </m:r>
                      <m:f>
                        <m:fPr>
                          <m:ctrlPr>
                            <a:rPr lang="en-US" sz="2000" b="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392</m:t>
                          </m:r>
                        </m:den>
                      </m:f>
                      <m:sSup>
                        <m:sSupPr>
                          <m:ctrlPr>
                            <a:rPr lang="en-US" sz="2000" b="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US" sz="2000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−28</m:t>
                              </m:r>
                            </m:e>
                          </m:d>
                        </m:e>
                        <m:sup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+6</m:t>
                      </m:r>
                    </m:oMath>
                  </m:oMathPara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6476" y="5378462"/>
                <a:ext cx="3109441" cy="67056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529416" y="6049030"/>
                <a:ext cx="2909579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en-US" sz="2000" b="0" i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392</m:t>
                          </m:r>
                        </m:den>
                      </m:f>
                      <m:sSup>
                        <m:sSupPr>
                          <m:ctrlPr>
                            <a:rPr lang="en-US" sz="2000" b="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US" sz="2000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−28</m:t>
                              </m:r>
                            </m:e>
                          </m:d>
                        </m:e>
                        <m:sup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</m:oMath>
                  </m:oMathPara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9416" y="6049030"/>
                <a:ext cx="2909579" cy="67056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257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060" y="40589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2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33400" y="1828800"/>
                <a:ext cx="3421706" cy="92801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x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𝐴</m:t>
                          </m:r>
                        </m:den>
                      </m:f>
                      <m:nary>
                        <m:nary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5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828800"/>
                <a:ext cx="3421706" cy="92801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181600" y="181935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= 433.6735 ft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120159" y="2154634"/>
                <a:ext cx="3109441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n-US" sz="2000" b="0" i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 −</m:t>
                      </m:r>
                      <m:f>
                        <m:fPr>
                          <m:ctrlPr>
                            <a:rPr lang="en-US" sz="2000" b="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392</m:t>
                          </m:r>
                        </m:den>
                      </m:f>
                      <m:sSup>
                        <m:sSupPr>
                          <m:ctrlPr>
                            <a:rPr lang="en-US" sz="2000" b="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US" sz="2000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−28</m:t>
                              </m:r>
                            </m:e>
                          </m:d>
                        </m:e>
                        <m:sup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+6</m:t>
                      </m:r>
                    </m:oMath>
                  </m:oMathPara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0159" y="2154634"/>
                <a:ext cx="3109441" cy="67056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131532" y="2825202"/>
                <a:ext cx="2909579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en-US" sz="2000" b="0" i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392</m:t>
                          </m:r>
                        </m:den>
                      </m:f>
                      <m:sSup>
                        <m:sSupPr>
                          <m:ctrlPr>
                            <a:rPr lang="en-US" sz="2000" b="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US" sz="2000" b="0" i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−28</m:t>
                              </m:r>
                            </m:e>
                          </m:d>
                        </m:e>
                        <m:sup>
                          <m:r>
                            <a:rPr lang="en-US" sz="2000" b="0" i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</m:oMath>
                  </m:oMathPara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532" y="2825202"/>
                <a:ext cx="2909579" cy="67056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04800" y="3687901"/>
            <a:ext cx="8686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A = 433.6735;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= sym('x*(-3/392*(x-28)^2+6-(3/392*(x-28)^2-6))');</a:t>
            </a: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xbar = 1/A*int(f,'x',0,50)</a:t>
            </a: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xbar =384236496379668921875/14123288431433875456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xbar = double(xbar)</a:t>
            </a: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xbar = 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27.2059</a:t>
            </a:r>
          </a:p>
        </p:txBody>
      </p:sp>
    </p:spTree>
    <p:extLst>
      <p:ext uri="{BB962C8B-B14F-4D97-AF65-F5344CB8AC3E}">
        <p14:creationId xmlns:p14="http://schemas.microsoft.com/office/powerpoint/2010/main" val="129055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1376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2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38200" y="3080146"/>
            <a:ext cx="4667250" cy="2527756"/>
            <a:chOff x="1066800" y="3034843"/>
            <a:chExt cx="4667250" cy="2527756"/>
          </a:xfrm>
        </p:grpSpPr>
        <p:pic>
          <p:nvPicPr>
            <p:cNvPr id="27" name="Picture 26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3581399"/>
              <a:ext cx="4514850" cy="1981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066800" y="3034843"/>
              <a:ext cx="1219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(0,0)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Arrow Connector 10"/>
            <p:cNvCxnSpPr>
              <a:stCxn id="7" idx="2"/>
            </p:cNvCxnSpPr>
            <p:nvPr/>
          </p:nvCxnSpPr>
          <p:spPr>
            <a:xfrm>
              <a:off x="1676400" y="3434953"/>
              <a:ext cx="304800" cy="67984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257800" y="2774364"/>
                <a:ext cx="30480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𝑥</m:t>
                        </m:r>
                      </m:e>
                    </m:acc>
                    <m:r>
                      <a:rPr lang="en-US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27.2059</m:t>
                    </m:r>
                    <m:r>
                      <a:rPr lang="en-US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𝑓𝑡</m:t>
                    </m:r>
                  </m:oMath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/>
                            </a:rPr>
                            <m:t>𝑦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/>
                        </a:rPr>
                        <m:t>=0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/>
                        </a:rPr>
                        <m:t>𝑓𝑡</m:t>
                      </m:r>
                    </m:oMath>
                  </m:oMathPara>
                </a14:m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</a:endParaRPr>
              </a:p>
              <a:p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2774364"/>
                <a:ext cx="3048000" cy="15696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427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airplane rudder pictured below consists of one quadrant of an ellipse and one quadrant of a circle.  Find the coordinates of the centroid.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278709" y="4898637"/>
                <a:ext cx="2759345" cy="16771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Equation of Circle:</a:t>
                </a:r>
              </a:p>
              <a:p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1.2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1.44−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709" y="4898637"/>
                <a:ext cx="2759345" cy="1677190"/>
              </a:xfrm>
              <a:prstGeom prst="rect">
                <a:avLst/>
              </a:prstGeom>
              <a:blipFill rotWithShape="0">
                <a:blip r:embed="rId2"/>
                <a:stretch>
                  <a:fillRect l="-3532" t="-2545" r="-6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457700" y="2881948"/>
                <a:ext cx="4343400" cy="22631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Equation of Ellipse: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1.2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 =1</m:t>
                      </m:r>
                    </m:oMath>
                  </m:oMathPara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𝑦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 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4−4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/1.44</m:t>
                          </m:r>
                        </m:e>
                      </m:rad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 </m:t>
                      </m:r>
                    </m:oMath>
                  </m:oMathPara>
                </a14:m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0" y="2881948"/>
                <a:ext cx="4343400" cy="2263184"/>
              </a:xfrm>
              <a:prstGeom prst="rect">
                <a:avLst/>
              </a:prstGeom>
              <a:blipFill rotWithShape="0">
                <a:blip r:embed="rId3"/>
                <a:stretch>
                  <a:fillRect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276600"/>
            <a:ext cx="2095500" cy="293243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1295400" y="4830397"/>
            <a:ext cx="914400" cy="435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5300" y="5081095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17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22160" y="3947531"/>
                <a:ext cx="7859331" cy="9596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x</m:t>
                          </m:r>
                        </m:e>
                      </m:acc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π</m:t>
                          </m:r>
                          <m:r>
                            <a:rPr lang="el-GR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∗</m:t>
                          </m:r>
                          <m:sSup>
                            <m:sSupPr>
                              <m:ctrlPr>
                                <a:rPr lang="el-GR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1.2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1.2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nary>
                        <m:nary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20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4−4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/1.44</m:t>
                                  </m:r>
                                </m:e>
                              </m:rad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0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1.44−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e>
                          </m:d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160" y="3947531"/>
                <a:ext cx="7859331" cy="95968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-173304" y="5037922"/>
                <a:ext cx="8793464" cy="872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y</m:t>
                          </m:r>
                        </m:e>
                      </m:acc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2×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π</m:t>
                          </m:r>
                          <m:sSup>
                            <m:sSupPr>
                              <m:ctrlPr>
                                <a:rPr lang="el-GR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1.2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1.2</m:t>
                              </m:r>
                            </m:e>
                          </m:d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d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nary>
                        <m:naryPr>
                          <m:ctrlPr>
                            <a:rPr lang="en-US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1.2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4 −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4</m:t>
                                      </m:r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1.44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−(1.44 −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3304" y="5037922"/>
                <a:ext cx="8793464" cy="87286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463633" y="61722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no fun to do by hand!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22160" y="3129727"/>
                <a:ext cx="8016465" cy="526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Area of quarter circle: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4</m:t>
                        </m:r>
                      </m:den>
                    </m:f>
                    <m:r>
                      <a:rPr lang="en-US" sz="200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𝜋</m:t>
                    </m:r>
                    <m:sSup>
                      <m:sSupPr>
                        <m:ctrlPr>
                          <a:rPr lang="en-US" sz="20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𝑟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         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Area</m:t>
                    </m:r>
                    <m:r>
                      <a:rPr lang="en-US" sz="20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of</m:t>
                    </m:r>
                    <m:r>
                      <a:rPr lang="en-US" sz="20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quarter</m:t>
                    </m:r>
                    <m:r>
                      <a:rPr lang="en-US" sz="20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ellipse</m:t>
                    </m:r>
                    <m:r>
                      <a:rPr lang="en-US" sz="20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: 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4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𝜋</m:t>
                    </m:r>
                    <m:r>
                      <a:rPr lang="en-US" sz="20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𝑎</m:t>
                    </m:r>
                    <m:r>
                      <a:rPr lang="en-US" sz="20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)(</m:t>
                    </m:r>
                    <m:r>
                      <a:rPr lang="en-US" sz="20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𝑏</m:t>
                    </m:r>
                    <m:r>
                      <a:rPr lang="en-US" sz="20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) </m:t>
                    </m:r>
                  </m:oMath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160" y="3129727"/>
                <a:ext cx="8016465" cy="526939"/>
              </a:xfrm>
              <a:prstGeom prst="rect">
                <a:avLst/>
              </a:prstGeom>
              <a:blipFill rotWithShape="0">
                <a:blip r:embed="rId4"/>
                <a:stretch>
                  <a:fillRect l="-760" b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22160" y="1845854"/>
                <a:ext cx="3056606" cy="86921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x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𝐴</m:t>
                          </m:r>
                        </m:den>
                      </m:f>
                      <m:nary>
                        <m:naryPr>
                          <m:subHide m:val="on"/>
                          <m:supHide m:val="on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160" y="1845854"/>
                <a:ext cx="3056606" cy="86921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774174" y="1845853"/>
                <a:ext cx="3470437" cy="86921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acc>
                      <m:r>
                        <a:rPr lang="en-US" sz="24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𝐴</m:t>
                          </m:r>
                        </m:den>
                      </m:f>
                      <m:nary>
                        <m:naryPr>
                          <m:subHide m:val="on"/>
                          <m:supHide m:val="on"/>
                          <m:ctrlP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400" b="0" i="1" baseline="-25000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400" b="0" i="1" baseline="-25000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  <m:r>
                            <a:rPr lang="en-US" sz="24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𝑑𝑥</m:t>
                          </m:r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4174" y="1845853"/>
                <a:ext cx="3470437" cy="86921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240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Example 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5980" y="3352800"/>
            <a:ext cx="8763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A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1/4*(pi*1.2^2 + pi *1.2*2);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f = sym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('x*(sqrt(4 - 4*x^2/1.44)+sqrt(1.44-x^2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))');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x_bar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1/A*int(f,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'x',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0,1.2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x_bar = 0.50929581789406509528816968668252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81400" y="5984289"/>
                <a:ext cx="304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𝑥</m:t>
                        </m:r>
                      </m:e>
                    </m:acc>
                    <m:r>
                      <a:rPr lang="en-US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=0.5093 </m:t>
                    </m:r>
                    <m:r>
                      <a:rPr lang="en-US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𝑚</m:t>
                    </m:r>
                  </m:oMath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5984289"/>
                <a:ext cx="3048000" cy="4616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49156" y="1848690"/>
                <a:ext cx="7859331" cy="9596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x</m:t>
                          </m:r>
                        </m:e>
                      </m:acc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π</m:t>
                          </m:r>
                          <m:r>
                            <a:rPr lang="el-GR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∗</m:t>
                          </m:r>
                          <m:sSup>
                            <m:sSupPr>
                              <m:ctrlPr>
                                <a:rPr lang="el-GR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1.2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1.2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nary>
                        <m:nary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20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4−4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/1.44</m:t>
                                  </m:r>
                                </m:e>
                              </m:rad>
                              <m:r>
                                <a:rPr lang="en-US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0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1.44−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e>
                          </m:d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56" y="1848690"/>
                <a:ext cx="7859331" cy="9596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819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672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Example 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77672" y="3165276"/>
            <a:ext cx="876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f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sym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('(4 - 4*x^2/1.44)-(1.44-x^2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)');</a:t>
            </a: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y_bar = 1/(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2*A)*int(f,'x',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0,1.2)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y_bar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 0.33953054526271006352544645778835  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14600" y="5638800"/>
                <a:ext cx="30480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/>
                            </a:rPr>
                            <m:t>𝑦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/>
                        </a:rPr>
                        <m:t>=0.3395 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/>
                        </a:rPr>
                        <m:t>𝑚</m:t>
                      </m:r>
                    </m:oMath>
                  </m:oMathPara>
                </a14:m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</a:endParaRPr>
              </a:p>
              <a:p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5638800"/>
                <a:ext cx="3048000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7531" y="1888817"/>
                <a:ext cx="8793464" cy="872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y</m:t>
                          </m:r>
                        </m:e>
                      </m:acc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2×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π</m:t>
                          </m:r>
                          <m:sSup>
                            <m:sSupPr>
                              <m:ctrlPr>
                                <a:rPr lang="el-GR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1.2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1.2</m:t>
                              </m:r>
                            </m:e>
                          </m:d>
                          <m:d>
                            <m:d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d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nary>
                        <m:naryPr>
                          <m:ctrlPr>
                            <a:rPr lang="en-US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1.2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4 −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4</m:t>
                                      </m:r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solidFill>
                                                <a:schemeClr val="accent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1.44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−(1.44 −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31" y="1888817"/>
                <a:ext cx="8793464" cy="87286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703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09978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86116" y="4988762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Does the answer seem reasonable?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517997"/>
            <a:ext cx="2095500" cy="293243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1447800" y="4050858"/>
            <a:ext cx="914400" cy="435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4301556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977168" y="3285893"/>
                <a:ext cx="30480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𝑥</m:t>
                        </m:r>
                      </m:e>
                    </m:acc>
                    <m:r>
                      <a:rPr lang="en-US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=0.5093 </m:t>
                    </m:r>
                    <m:r>
                      <a:rPr lang="en-US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𝑚</m:t>
                    </m:r>
                  </m:oMath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/>
                            </a:rPr>
                            <m:t>𝑦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/>
                        </a:rPr>
                        <m:t>=0.3395 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/>
                        </a:rPr>
                        <m:t>𝑚</m:t>
                      </m:r>
                    </m:oMath>
                  </m:oMathPara>
                </a14:m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</a:endParaRPr>
              </a:p>
              <a:p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7168" y="3285893"/>
                <a:ext cx="3048000" cy="12003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284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956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First Moments, Center of Gravity, Centroid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51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Definitions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35480"/>
            <a:ext cx="8763000" cy="43891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u="sng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Center of Gravity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 point in a body at which all the body’s mass could be concentrated without altering the effect that earth’s gravity has on the body.</a:t>
            </a:r>
          </a:p>
          <a:p>
            <a:pPr marL="0" indent="0">
              <a:buNone/>
            </a:pPr>
            <a:endParaRPr lang="en-US" sz="2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400" u="sng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Centroid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the equivalent to center of gravity for an area (since an area has no mass).</a:t>
            </a:r>
          </a:p>
          <a:p>
            <a:pPr marL="0" indent="0">
              <a:buNone/>
            </a:pPr>
            <a:endParaRPr lang="en-US" sz="2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400" u="sng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First Moments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Moment of an area = area × distance to centroid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Moment of a volume = volume × distance to center of gravity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Moment of a mass = mass × distance to center of gravity 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09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First Moment of Area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34162" y="2209800"/>
            <a:ext cx="5275600" cy="3888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Moment about x-axis, Mx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Mx = (Area)(Distance from x-axis to Center)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Mx = (8 cm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)(4 cm) = 32 cm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</a:t>
            </a:r>
          </a:p>
          <a:p>
            <a:endParaRPr lang="en-US" sz="2000" baseline="30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baseline="30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u="sng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Moment about </a:t>
            </a:r>
            <a:r>
              <a:rPr lang="en-US" sz="20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y-axis</a:t>
            </a:r>
            <a:r>
              <a:rPr lang="en-US" sz="2000" u="sng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0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My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My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(Area)(Distance from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y-axis to Center)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My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(8 cm</a:t>
            </a:r>
            <a:r>
              <a:rPr lang="en-US" sz="2000" baseline="30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)(3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cm) =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24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cm</a:t>
            </a:r>
            <a:r>
              <a:rPr lang="en-US" sz="2000" baseline="30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3487401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485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643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First Moment of Area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5800" y="5334000"/>
            <a:ext cx="441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Circle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Mx = (2.25</a:t>
            </a:r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π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cm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)(2 cm) = 14.1 cm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My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(2.25</a:t>
            </a:r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π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cm</a:t>
            </a:r>
            <a:r>
              <a:rPr lang="en-US" sz="2000" baseline="30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)(3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cm) =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21.2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cm</a:t>
            </a:r>
            <a:r>
              <a:rPr lang="en-US" sz="2000" baseline="30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52578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Rectangle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Mx = (2 cm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)(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cm) =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 cm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My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cm</a:t>
            </a:r>
            <a:r>
              <a:rPr lang="en-US" sz="2000" baseline="30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)(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cm) =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cm</a:t>
            </a:r>
            <a:r>
              <a:rPr lang="en-US" sz="2000" baseline="30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138" y="2257425"/>
            <a:ext cx="473392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4009" y="1515266"/>
            <a:ext cx="487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Mx = (Area)(Distance from x-axis to Center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(Area)(Distance from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y-axis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 Center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76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Center of Gravity, Centroid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600200"/>
                <a:ext cx="8763000" cy="5105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For simple shapes, the center of gravity or centroid is right smack in the middle (center of circle, center of sphere, center of rectangle, center of box, …).</a:t>
                </a:r>
              </a:p>
              <a:p>
                <a:pPr marL="0" indent="0">
                  <a:buNone/>
                </a:pPr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For more complicated shapes, the body must be broken down into smaller, simpler areas or volumes in order to find the centroid or center of gravity.  We can use the 1</a:t>
                </a:r>
                <a:r>
                  <a:rPr lang="en-US" sz="2400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st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Moment:</a:t>
                </a:r>
              </a:p>
              <a:p>
                <a:pPr marL="0" indent="0">
                  <a:buNone/>
                </a:pPr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∑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𝐴𝑟𝑒𝑎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               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𝑜𝑟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            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∑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𝑉𝑜𝑙𝑢𝑚𝑒</m:t>
                          </m:r>
                        </m:den>
                      </m:f>
                    </m:oMath>
                  </m:oMathPara>
                </a14:m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𝑦</m:t>
                          </m:r>
                        </m:e>
                      </m:acc>
                      <m:r>
                        <a:rPr lang="en-US" sz="24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∑</m:t>
                              </m:r>
                              <m: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𝐴𝑟𝑒𝑎</m:t>
                          </m:r>
                        </m:den>
                      </m:f>
                      <m:r>
                        <a:rPr lang="en-US" sz="24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               </m:t>
                      </m:r>
                      <m:r>
                        <a:rPr lang="en-US" sz="24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𝑜𝑟</m:t>
                      </m:r>
                      <m:r>
                        <a:rPr lang="en-US" sz="24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            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𝑦</m:t>
                          </m:r>
                        </m:e>
                      </m:acc>
                      <m:r>
                        <a:rPr lang="en-US" sz="24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∑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𝑉𝑜𝑙𝑢𝑚𝑒</m:t>
                          </m:r>
                        </m:den>
                      </m:f>
                    </m:oMath>
                  </m:oMathPara>
                </a14:m>
                <a:endParaRPr lang="en-US" sz="240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sz="24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600200"/>
                <a:ext cx="8763000" cy="5105400"/>
              </a:xfrm>
              <a:blipFill rotWithShape="1">
                <a:blip r:embed="rId2"/>
                <a:stretch>
                  <a:fillRect l="-1113" t="-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541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:  Find Centroid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2057400"/>
            <a:ext cx="1981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76400" y="2819399"/>
            <a:ext cx="762000" cy="817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3624197"/>
            <a:ext cx="1981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676400" y="1905000"/>
            <a:ext cx="76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14400" y="1905000"/>
            <a:ext cx="76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38400" y="1905000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048000" y="2057400"/>
            <a:ext cx="0" cy="762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048000" y="3624197"/>
            <a:ext cx="0" cy="381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648211" y="2843930"/>
            <a:ext cx="0" cy="762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18570" y="1569071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4”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154482" y="1573246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4”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603326" y="299068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4”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010422" y="217857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4”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007290" y="3636723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2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526082" y="1554200"/>
            <a:ext cx="457200" cy="484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657600" y="1753737"/>
            <a:ext cx="5257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Set up a coordinate system and find the center of each section.  Then   find the 1</a:t>
            </a:r>
            <a:r>
              <a:rPr lang="en-US" sz="24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Moment for each Section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022" y="3961677"/>
            <a:ext cx="100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(0,0)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95558" y="3576956"/>
            <a:ext cx="9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ZDingbats"/>
                <a:cs typeface="Arial" pitchFamily="34" charset="0"/>
              </a:rPr>
              <a:t>l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(5,1)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32928" y="3112542"/>
            <a:ext cx="8276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ZDingbats"/>
                <a:cs typeface="Arial" pitchFamily="34" charset="0"/>
              </a:rPr>
              <a:t>        l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(6,4)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81546" y="2166052"/>
            <a:ext cx="9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ZDingbats"/>
                <a:cs typeface="Arial" pitchFamily="34" charset="0"/>
              </a:rPr>
              <a:t>l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(5,8)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72023" y="5574828"/>
                <a:ext cx="1561578" cy="1183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2400" b="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40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023" y="5574828"/>
                <a:ext cx="1561578" cy="118340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657600" y="3228060"/>
            <a:ext cx="49853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u="sng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Moment about y-axis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b="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Bottom Block: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Middle Block:</a:t>
            </a:r>
            <a:endParaRPr lang="en-US" sz="2400" b="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Top Block: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943600" y="4008620"/>
                <a:ext cx="2425279" cy="4305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𝑦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20 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5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𝑖𝑛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0" y="4008620"/>
                <a:ext cx="2425279" cy="430502"/>
              </a:xfrm>
              <a:prstGeom prst="rect">
                <a:avLst/>
              </a:prstGeom>
              <a:blipFill rotWithShape="0">
                <a:blip r:embed="rId3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915546" y="4372585"/>
                <a:ext cx="2481385" cy="4305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𝑦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16 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6 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𝑖𝑛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546" y="4372585"/>
                <a:ext cx="2481385" cy="430502"/>
              </a:xfrm>
              <a:prstGeom prst="rect">
                <a:avLst/>
              </a:prstGeom>
              <a:blipFill rotWithShape="0">
                <a:blip r:embed="rId4"/>
                <a:stretch>
                  <a:fillRect b="-5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896134" y="4713401"/>
                <a:ext cx="2485232" cy="4305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𝑦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=(40 </m:t>
                      </m:r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𝑖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)(5 </m:t>
                      </m:r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𝑖𝑛</m:t>
                      </m:r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6134" y="4713401"/>
                <a:ext cx="2485232" cy="430502"/>
              </a:xfrm>
              <a:prstGeom prst="rect">
                <a:avLst/>
              </a:prstGeom>
              <a:blipFill rotWithShape="0">
                <a:blip r:embed="rId5"/>
                <a:stretch>
                  <a:fillRect b="-98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244236" y="5524942"/>
                <a:ext cx="8070937" cy="1283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(20 </m:t>
                          </m:r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5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"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16 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𝑖𝑛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6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"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+(40 </m:t>
                          </m:r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5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"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(20+16+40)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𝑖𝑛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5.21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"</m:t>
                          </m:r>
                        </m:sup>
                      </m:sSup>
                    </m:oMath>
                  </m:oMathPara>
                </a14:m>
                <a:endParaRPr lang="en-US" sz="2400" b="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40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4236" y="5524942"/>
                <a:ext cx="8070937" cy="128317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691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/>
      <p:bldP spid="31" grpId="0"/>
      <p:bldP spid="32" grpId="0"/>
      <p:bldP spid="9" grpId="0"/>
      <p:bldP spid="7" grpId="0"/>
      <p:bldP spid="8" grpId="0"/>
      <p:bldP spid="11" grpId="0"/>
      <p:bldP spid="1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422" y="337679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1501" y="5868293"/>
            <a:ext cx="85667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Another Way to View This: The center of each section simply gets weighted by that section’s percentage of the total area.</a:t>
            </a:r>
            <a:endParaRPr lang="en-US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07379" y="1568045"/>
            <a:ext cx="2895600" cy="2776809"/>
            <a:chOff x="572022" y="1554200"/>
            <a:chExt cx="2895600" cy="2776809"/>
          </a:xfrm>
        </p:grpSpPr>
        <p:sp>
          <p:nvSpPr>
            <p:cNvPr id="25" name="TextBox 24"/>
            <p:cNvSpPr txBox="1"/>
            <p:nvPr/>
          </p:nvSpPr>
          <p:spPr>
            <a:xfrm>
              <a:off x="3010422" y="217857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4”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07290" y="3636723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 2</a:t>
              </a:r>
              <a:r>
                <a:rPr lang="en-US" dirty="0" smtClean="0"/>
                <a:t>”</a:t>
              </a:r>
              <a:endParaRPr lang="en-US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72022" y="3961677"/>
              <a:ext cx="1002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</a:rPr>
                <a:t>(0,0)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914400" y="1554200"/>
              <a:ext cx="2146126" cy="2450997"/>
              <a:chOff x="914400" y="1554200"/>
              <a:chExt cx="2146126" cy="2450997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914400" y="2057400"/>
                <a:ext cx="1981200" cy="762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676400" y="2819399"/>
                <a:ext cx="762000" cy="81732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914400" y="3624197"/>
                <a:ext cx="19812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>
                <a:off x="1676400" y="1905000"/>
                <a:ext cx="762000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914400" y="1905000"/>
                <a:ext cx="762000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2438400" y="1905000"/>
                <a:ext cx="457200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3048000" y="2057400"/>
                <a:ext cx="0" cy="76200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3048000" y="3624197"/>
                <a:ext cx="0" cy="38100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2648211" y="2843930"/>
                <a:ext cx="0" cy="76200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1918570" y="1569071"/>
                <a:ext cx="45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4”</a:t>
                </a: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154482" y="1573246"/>
                <a:ext cx="45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4”</a:t>
                </a:r>
                <a:endParaRPr lang="en-US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603326" y="2990682"/>
                <a:ext cx="45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4”</a:t>
                </a:r>
                <a:endParaRPr lang="en-US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526082" y="1554200"/>
                <a:ext cx="457200" cy="48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2</a:t>
                </a:r>
                <a:r>
                  <a:rPr lang="en-US" dirty="0" smtClean="0"/>
                  <a:t>”</a:t>
                </a:r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795558" y="3576956"/>
                <a:ext cx="9841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solidFill>
                      <a:schemeClr val="bg1"/>
                    </a:solidFill>
                    <a:latin typeface="ZDingbats"/>
                    <a:cs typeface="Arial" pitchFamily="34" charset="0"/>
                  </a:rPr>
                  <a:t>l</a:t>
                </a:r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(5,1)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732928" y="3112542"/>
                <a:ext cx="827601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solidFill>
                      <a:schemeClr val="bg1"/>
                    </a:solidFill>
                    <a:latin typeface="ZDingbats"/>
                    <a:cs typeface="Arial" pitchFamily="34" charset="0"/>
                  </a:rPr>
                  <a:t>        l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(6,4)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781546" y="2166052"/>
                <a:ext cx="9841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solidFill>
                      <a:schemeClr val="bg1"/>
                    </a:solidFill>
                    <a:latin typeface="ZDingbats"/>
                    <a:cs typeface="Arial" pitchFamily="34" charset="0"/>
                  </a:rPr>
                  <a:t>l</a:t>
                </a:r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(5,8)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423" y="4342491"/>
                <a:ext cx="1651348" cy="1173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𝑦</m:t>
                          </m:r>
                        </m:e>
                      </m:acc>
                      <m:r>
                        <a:rPr lang="en-US" sz="24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sz="240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23" y="4342491"/>
                <a:ext cx="1651348" cy="117333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3733800" y="2106192"/>
            <a:ext cx="49853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u="sng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Moment about x-axis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b="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Bottom Block: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Middle Block:</a:t>
            </a:r>
            <a:endParaRPr lang="en-US" sz="2400" b="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Top Block: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867400" y="2881233"/>
                <a:ext cx="247381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20 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1 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𝑖𝑛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2881233"/>
                <a:ext cx="2473819" cy="40011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867399" y="3251088"/>
                <a:ext cx="247381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16 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4 </m:t>
                          </m:r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𝑖𝑛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399" y="3251088"/>
                <a:ext cx="2473819" cy="40011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826021" y="3587001"/>
                <a:ext cx="247766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=(40 </m:t>
                      </m:r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𝑖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)(8 </m:t>
                      </m:r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𝑖𝑛</m:t>
                      </m:r>
                      <m:r>
                        <a:rPr lang="en-US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6021" y="3587001"/>
                <a:ext cx="2477666" cy="400110"/>
              </a:xfrm>
              <a:prstGeom prst="rect">
                <a:avLst/>
              </a:prstGeom>
              <a:blipFill rotWithShape="0"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383082" y="4300209"/>
                <a:ext cx="7994737" cy="1283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"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20 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𝑖𝑛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"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16 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𝑖𝑛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8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"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40 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𝑖𝑛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(20+16+40)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𝑖𝑛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5.</m:t>
                          </m:r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3</m:t>
                          </m:r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"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082" y="4300209"/>
                <a:ext cx="7994737" cy="128317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773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9" grpId="0"/>
      <p:bldP spid="7" grpId="0"/>
      <p:bldP spid="8" grpId="0"/>
      <p:bldP spid="11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480" y="352291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1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91786" y="4495800"/>
            <a:ext cx="5317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Does the answer seem reasonable?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72022" y="1554200"/>
            <a:ext cx="2895600" cy="2776809"/>
            <a:chOff x="572022" y="1554200"/>
            <a:chExt cx="2895600" cy="2776809"/>
          </a:xfrm>
        </p:grpSpPr>
        <p:sp>
          <p:nvSpPr>
            <p:cNvPr id="4" name="Rectangle 3"/>
            <p:cNvSpPr/>
            <p:nvPr/>
          </p:nvSpPr>
          <p:spPr>
            <a:xfrm>
              <a:off x="914400" y="2057400"/>
              <a:ext cx="19812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676400" y="2819399"/>
              <a:ext cx="762000" cy="8173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914400" y="3624197"/>
              <a:ext cx="1981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1676400" y="1905000"/>
              <a:ext cx="7620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914400" y="1905000"/>
              <a:ext cx="7620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438400" y="1905000"/>
              <a:ext cx="4572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048000" y="2057400"/>
              <a:ext cx="0" cy="762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3048000" y="3624197"/>
              <a:ext cx="0" cy="381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648211" y="2843930"/>
              <a:ext cx="0" cy="762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918570" y="1569071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4”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54482" y="1573246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4”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03326" y="2990682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4”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10422" y="217857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4”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07290" y="3636723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 2</a:t>
              </a:r>
              <a:r>
                <a:rPr lang="en-US" dirty="0" smtClean="0"/>
                <a:t>”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26082" y="1554200"/>
              <a:ext cx="457200" cy="484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2</a:t>
              </a:r>
              <a:r>
                <a:rPr lang="en-US" dirty="0" smtClean="0"/>
                <a:t>”</a:t>
              </a:r>
              <a:endParaRPr lang="en-US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72022" y="3961677"/>
              <a:ext cx="1002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</a:rPr>
                <a:t>(0,0)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95558" y="3576956"/>
              <a:ext cx="9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  <a:latin typeface="ZDingbats"/>
                  <a:cs typeface="Arial" pitchFamily="34" charset="0"/>
                </a:rPr>
                <a:t>l</a:t>
              </a: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(5,1)</a:t>
              </a:r>
              <a:endPara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32928" y="3112542"/>
              <a:ext cx="82760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  <a:latin typeface="ZDingbats"/>
                  <a:cs typeface="Arial" pitchFamily="34" charset="0"/>
                </a:rPr>
                <a:t>        l</a:t>
              </a:r>
            </a:p>
            <a:p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(6,4)</a:t>
              </a:r>
              <a:endPara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81546" y="2166052"/>
              <a:ext cx="9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  <a:latin typeface="ZDingbats"/>
                  <a:cs typeface="Arial" pitchFamily="34" charset="0"/>
                </a:rPr>
                <a:t>l</a:t>
              </a: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(5,8)</a:t>
              </a:r>
              <a:endPara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29200" y="2990682"/>
                <a:ext cx="1651348" cy="844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𝑦</m:t>
                          </m:r>
                        </m:e>
                      </m:acc>
                      <m:r>
                        <a:rPr lang="en-US" sz="24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5.</m:t>
                          </m:r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3</m:t>
                          </m:r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"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2990682"/>
                <a:ext cx="1651348" cy="84478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953000" y="2554526"/>
                <a:ext cx="1803748" cy="844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5.21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"</m:t>
                          </m:r>
                        </m:sup>
                      </m:sSup>
                    </m:oMath>
                  </m:oMathPara>
                </a14:m>
                <a:endParaRPr lang="en-US" sz="2400" b="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400" dirty="0" smtClean="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2554526"/>
                <a:ext cx="1803748" cy="84478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973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3479</TotalTime>
  <Words>756</Words>
  <Application>Microsoft Office PowerPoint</Application>
  <PresentationFormat>On-screen Show (4:3)</PresentationFormat>
  <Paragraphs>195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Cambria Math</vt:lpstr>
      <vt:lpstr>Constantia</vt:lpstr>
      <vt:lpstr>Courier New</vt:lpstr>
      <vt:lpstr>Symbol</vt:lpstr>
      <vt:lpstr>Wingdings 2</vt:lpstr>
      <vt:lpstr>ZDingbats</vt:lpstr>
      <vt:lpstr>Flow</vt:lpstr>
      <vt:lpstr>Integration Applications </vt:lpstr>
      <vt:lpstr> First Moments, Center of Gravity, Centroid</vt:lpstr>
      <vt:lpstr>Definitions</vt:lpstr>
      <vt:lpstr>First Moment of Area</vt:lpstr>
      <vt:lpstr>First Moment of Area</vt:lpstr>
      <vt:lpstr>Center of Gravity, Centroid</vt:lpstr>
      <vt:lpstr>Example 1:  Find Centroid</vt:lpstr>
      <vt:lpstr>Example 1</vt:lpstr>
      <vt:lpstr>Example 1 </vt:lpstr>
      <vt:lpstr>Center of Gravity, Centroid</vt:lpstr>
      <vt:lpstr>Example 2 </vt:lpstr>
      <vt:lpstr>Example 2 </vt:lpstr>
      <vt:lpstr>Example 2 </vt:lpstr>
      <vt:lpstr>Example 2 </vt:lpstr>
      <vt:lpstr>Example 3</vt:lpstr>
      <vt:lpstr>Example 3</vt:lpstr>
      <vt:lpstr>Example 3</vt:lpstr>
      <vt:lpstr>Example 3</vt:lpstr>
      <vt:lpstr>Example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Kathy</cp:lastModifiedBy>
  <cp:revision>356</cp:revision>
  <cp:lastPrinted>2011-01-10T21:22:45Z</cp:lastPrinted>
  <dcterms:created xsi:type="dcterms:W3CDTF">2009-01-04T18:54:06Z</dcterms:created>
  <dcterms:modified xsi:type="dcterms:W3CDTF">2014-04-08T14:50:40Z</dcterms:modified>
</cp:coreProperties>
</file>